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6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8" autoAdjust="0"/>
    <p:restoredTop sz="94660"/>
  </p:normalViewPr>
  <p:slideViewPr>
    <p:cSldViewPr snapToGrid="0">
      <p:cViewPr varScale="1">
        <p:scale>
          <a:sx n="92" d="100"/>
          <a:sy n="92" d="100"/>
        </p:scale>
        <p:origin x="192" y="73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23T03:49:53.1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1651 838 24575,'-15'-3'0,"-8"-1"0,-22-1 0,-30-1 0,18 2 0,-5 0 0,-12-1 0,-4 0 0,-7 0 0,-2-1 0,4 1 0,3-1 0,11 1 0,4 0 0,12 1 0,3-1 0,-31-6 0,11-2 0,10 1 0,2-1 0,8 1 0,-3-2 0,-5-2 0,-2-2 0,11 3 0,12 4 0,15 2 0,9-1 0,1-2 0,2-2 0,3 2 0,2 0 0,2-4 0,2-10 0,0-10 0,4-7 0,4-4 0,6-9 0,6-2 0,9 5 0,13 9 0,11 11 0,11 6 0,8 5 0,9 3 0,14-1 0,-40 10 0,3 0 0,10 0 0,2 2 0,7 0 0,1 2 0,0 3 0,-1 2 0,-5 2 0,-3 3 0,-11 1 0,-2 2 0,39 12 0,-16 0 0,-6-2 0,-3-2 0,-7-1 0,-2 1 0,-8 0 0,-12-2 0,-8-3 0,-7-1 0,-4 0 0,-2 0 0,1 3 0,-1 2 0,-2 2 0,-3 1 0,-3 3 0,-2 3 0,-1 1 0,-2-1 0,-3 0 0,-3-2 0,-2-1 0,-3 1 0,-5-1 0,-7 2 0,-5 4 0,-3-2 0,2-4 0,1-7 0,-2-4 0,-2 0 0,-5 2 0,-13 4 0,-14 8 0,-5 4 0,8-4 0,19-8 0,19-9 0,8-3 0,1 1 0,-3 6 0,-6 8 0,-4 7 0,0-1 0,6-5 0,6-9 0,6-4 0,2-2 0,0-1 0,1-2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0-23T03:51:22.518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3 3,'336'80,"-42"-18,-151-54,-26-4,-23-4,19 2,60 4,73 2,58-1,-10-2,-75-5,-102 0,-67 0,83-4,3-8,120-8,-51-3,-19 2,-43 8,-43 8,-11 0,7 2,3 2,15 3,10 5,1-1,-1-2,-12-1,23-3,18 0,21-2,-12 0,-46-1,-22 0,-24 3,-1 0</inkml:trace>
</inkml:ink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E3372-B065-49BF-8CE7-59F0ED481D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4632" y="1858963"/>
            <a:ext cx="7010400" cy="1759308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Paper title</a:t>
            </a:r>
            <a:endParaRPr lang="en-A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8098D9-1526-403C-8815-C30F94101C9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14633" y="3746089"/>
            <a:ext cx="5545393" cy="1868130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Author name 1</a:t>
            </a:r>
          </a:p>
          <a:p>
            <a:r>
              <a:rPr lang="en-AU" dirty="0"/>
              <a:t>Add co-authors as required</a:t>
            </a:r>
            <a:endParaRPr lang="en-AU" noProof="0" dirty="0"/>
          </a:p>
        </p:txBody>
      </p:sp>
    </p:spTree>
    <p:extLst>
      <p:ext uri="{BB962C8B-B14F-4D97-AF65-F5344CB8AC3E}">
        <p14:creationId xmlns:p14="http://schemas.microsoft.com/office/powerpoint/2010/main" val="1563408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52196-A892-4B56-9D97-EA095A1AD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271"/>
            <a:ext cx="10515600" cy="112041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4A31F9-5BEE-4411-A2F1-C3A5FF15B3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8F7BD0-D2AE-420B-ACC3-0E6E56C15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76889-1BA6-455E-8F16-394EC3B24936}" type="datetimeFigureOut">
              <a:rPr lang="en-AU" smtClean="0"/>
              <a:t>29/11/2023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D60405-D647-4119-B192-29DD1AE93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4A25CC-A3F9-4D58-9211-15A36E67B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7909B-AE15-415B-98C4-713078C2F50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15452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1810D-EF19-46B4-B7D5-ADF96A9D4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ABEB40-EEF4-40E8-A3B0-586503B3F4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674002-DAB4-4266-8E77-9F7D7C618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76889-1BA6-455E-8F16-394EC3B24936}" type="datetimeFigureOut">
              <a:rPr lang="en-AU" smtClean="0"/>
              <a:t>29/11/2023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B99A2A-276C-418E-B569-D1EA69E3B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0077B4-952F-4D44-92AE-1E6164C59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7909B-AE15-415B-98C4-713078C2F50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66837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97DEC-7CBE-4579-BD98-8815053E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271"/>
            <a:ext cx="10515600" cy="112041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5A913-0448-4B30-B617-7A3343B0F7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7E9F1F-57D2-4F60-B6BA-A5AF33A43D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B2DF69-45CF-4CAE-B4F7-FADD2C52D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76889-1BA6-455E-8F16-394EC3B24936}" type="datetimeFigureOut">
              <a:rPr lang="en-AU" smtClean="0"/>
              <a:t>29/11/2023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7E196F-156D-4938-BDCE-888CF0E10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D273F2-5948-4F9E-82C1-BF5562CF4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7909B-AE15-415B-98C4-713078C2F50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408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9EC18-DB20-495C-A465-B88240BE9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89935"/>
            <a:ext cx="10515600" cy="110075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FB2110-1B37-4F10-94D4-703F935C7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BEAD01-6FC9-48D7-A8D9-5F71CE6D75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5FFCE2-F9FE-4A7A-8C7A-5EE778E3D1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3F22F0-B4F8-4194-8C71-279FA8575B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3EC5C3-7CAC-4732-83B8-E65BB9A0F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76889-1BA6-455E-8F16-394EC3B24936}" type="datetimeFigureOut">
              <a:rPr lang="en-AU" smtClean="0"/>
              <a:t>29/11/2023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E0D3AB-4CD8-4326-B11C-3AD97A965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3CFC69-30D2-42CC-8F03-6567C4899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7909B-AE15-415B-98C4-713078C2F50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60075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C09CF-BC69-47E5-82E2-E6A67396A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271"/>
            <a:ext cx="10515600" cy="112041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6C20E2-87F1-477D-AABD-FB3C8C963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76889-1BA6-455E-8F16-394EC3B24936}" type="datetimeFigureOut">
              <a:rPr lang="en-AU" smtClean="0"/>
              <a:t>29/11/2023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FE9913-E3D4-43A2-8966-AEA28F74A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36B46C-F118-49EF-9557-7D5F8FF5F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7909B-AE15-415B-98C4-713078C2F50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1086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4433FE-DF46-4A06-BB6B-427BE6C78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76889-1BA6-455E-8F16-394EC3B24936}" type="datetimeFigureOut">
              <a:rPr lang="en-AU" smtClean="0"/>
              <a:t>29/11/2023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3204C7-7BCC-45BF-8FA3-8EE1D4576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92CB95-FCAA-43A6-9B5B-98E6B5748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7909B-AE15-415B-98C4-713078C2F50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08137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F188D-3AFF-4939-948C-188303169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80102"/>
            <a:ext cx="3932237" cy="147729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BA754A-03A2-4528-BD85-ECDD87D8F4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EB7922-754D-49F6-9F03-96112457B8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D0F793-A723-4C8D-9590-F4AE935C7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76889-1BA6-455E-8F16-394EC3B24936}" type="datetimeFigureOut">
              <a:rPr lang="en-AU" smtClean="0"/>
              <a:t>29/11/2023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883A34-419C-4A9D-B76F-21ED18153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CC38ED-BA3D-4A7F-8FDD-B62EAE9EC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7909B-AE15-415B-98C4-713078C2F50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44464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E1507-CC9B-42E5-88B3-997D7FC08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80102"/>
            <a:ext cx="3932237" cy="147729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BD5857-24AC-44AB-8ED0-7EDFBD2EFC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2F163D-BD03-4ACD-B616-C36A3A3BB3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692ACC-DA20-42CB-97C2-927056161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76889-1BA6-455E-8F16-394EC3B24936}" type="datetimeFigureOut">
              <a:rPr lang="en-AU" smtClean="0"/>
              <a:t>29/11/2023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9DBD6D-72B2-418E-9637-316A4CF1D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50DF02-993A-4836-9E98-B7FA99C8E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7909B-AE15-415B-98C4-713078C2F50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50421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E6891-D94D-457C-889F-03CCFB4F0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0103"/>
            <a:ext cx="10515600" cy="111058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273D45-C72A-4C0A-8B95-D780554592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16288E-5403-403D-BDF5-23647816D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76889-1BA6-455E-8F16-394EC3B24936}" type="datetimeFigureOut">
              <a:rPr lang="en-AU" smtClean="0"/>
              <a:t>29/11/2023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9F2A7-AF7C-4386-A0E8-49A5F5693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AD7FD1-902F-4261-97F2-CF967C5F0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7909B-AE15-415B-98C4-713078C2F50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16980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B780C5-7A8A-4EC2-8CA8-7FD2381DF9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580103"/>
            <a:ext cx="2628900" cy="559686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7CF923-8F0B-4010-BE24-EB050BFD22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80103"/>
            <a:ext cx="7734300" cy="559686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6162E-4F25-4F78-ABD9-082A85478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76889-1BA6-455E-8F16-394EC3B24936}" type="datetimeFigureOut">
              <a:rPr lang="en-AU" smtClean="0"/>
              <a:t>29/11/2023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C2904-1FAD-416A-A680-04FA1A9C4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9E5A0A-509A-4029-8D97-448A5BB36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7909B-AE15-415B-98C4-713078C2F50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819746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6203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98351C-A4C7-45B9-877E-89D30BF73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B4FA7A-0564-4948-B7D9-6D4130BC1C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272E67-2528-4B80-9B4D-C8F2E6A4A0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76889-1BA6-455E-8F16-394EC3B24936}" type="datetimeFigureOut">
              <a:rPr lang="en-AU" smtClean="0"/>
              <a:t>29/11/2023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35D41-BD1C-47C0-B8B9-6C50A9963F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D666E-13C6-4391-98F5-D8BFD6730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7909B-AE15-415B-98C4-713078C2F50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50829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customXml" Target="../ink/ink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B95D5-7014-48E8-8C9A-7726984D98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b="0" i="0" dirty="0">
                <a:effectLst/>
                <a:latin typeface="Arial" panose="020B0604020202020204" pitchFamily="34" charset="0"/>
              </a:rPr>
              <a:t>Quantifying the benefits of short-term</a:t>
            </a:r>
            <a:br>
              <a:rPr lang="en-AU" dirty="0"/>
            </a:br>
            <a:r>
              <a:rPr lang="en-AU" b="0" i="0" dirty="0">
                <a:effectLst/>
                <a:latin typeface="Arial" panose="020B0604020202020204" pitchFamily="34" charset="0"/>
              </a:rPr>
              <a:t>reservations in on-demand </a:t>
            </a:r>
            <a:r>
              <a:rPr lang="en-AU" b="0" i="0" dirty="0" err="1">
                <a:effectLst/>
                <a:latin typeface="Arial" panose="020B0604020202020204" pitchFamily="34" charset="0"/>
              </a:rPr>
              <a:t>ridepooling</a:t>
            </a:r>
            <a:endParaRPr lang="en-A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1AA608-FB39-49E4-8741-A50E3FA07D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 err="1"/>
              <a:t>Nander</a:t>
            </a:r>
            <a:r>
              <a:rPr lang="en-AU" dirty="0"/>
              <a:t> Theodoridis, TU Delft</a:t>
            </a:r>
          </a:p>
          <a:p>
            <a:r>
              <a:rPr lang="en-AU" b="1" dirty="0"/>
              <a:t>Andres </a:t>
            </a:r>
            <a:r>
              <a:rPr lang="en-AU" b="1" dirty="0" err="1"/>
              <a:t>Fielbaum</a:t>
            </a:r>
            <a:r>
              <a:rPr lang="en-AU" b="1" dirty="0"/>
              <a:t>, University of Sydney</a:t>
            </a:r>
          </a:p>
          <a:p>
            <a:r>
              <a:rPr lang="en-AU" dirty="0"/>
              <a:t>Javier Alonso-Mora, TU Delft</a:t>
            </a:r>
          </a:p>
          <a:p>
            <a:r>
              <a:rPr lang="en-AU" dirty="0"/>
              <a:t>Bilge </a:t>
            </a:r>
            <a:r>
              <a:rPr lang="en-AU" dirty="0" err="1"/>
              <a:t>Atasoy</a:t>
            </a:r>
            <a:r>
              <a:rPr lang="en-AU" dirty="0"/>
              <a:t>, TU Delft</a:t>
            </a:r>
          </a:p>
        </p:txBody>
      </p:sp>
    </p:spTree>
    <p:extLst>
      <p:ext uri="{BB962C8B-B14F-4D97-AF65-F5344CB8AC3E}">
        <p14:creationId xmlns:p14="http://schemas.microsoft.com/office/powerpoint/2010/main" val="4272369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256CE8B-042E-4993-8485-09C57B9D9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Motivation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58BE97-75E3-8DA6-2FE6-03B1A6547D9B}"/>
              </a:ext>
            </a:extLst>
          </p:cNvPr>
          <p:cNvSpPr txBox="1"/>
          <p:nvPr/>
        </p:nvSpPr>
        <p:spPr>
          <a:xfrm>
            <a:off x="651641" y="1690688"/>
            <a:ext cx="1034218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/>
              <a:t>On-demand mobility has been the major gamechanger in the last decade.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/>
              <a:t>So far, it has increased vehicles-kilometres-travelled. This might change if On-Demand </a:t>
            </a:r>
            <a:r>
              <a:rPr lang="en-AU" sz="2000" dirty="0" err="1"/>
              <a:t>RidePooling</a:t>
            </a:r>
            <a:r>
              <a:rPr lang="en-AU" sz="2000" dirty="0"/>
              <a:t> (ODRP) is chosen instead.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/>
              <a:t>ODRP has struggled to become massive. Can we make it more efficient?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b="1" dirty="0"/>
              <a:t>This paper: </a:t>
            </a:r>
            <a:r>
              <a:rPr lang="en-AU" sz="2000" dirty="0"/>
              <a:t>Including short-term reservations can make the system more efficient, even if the extra info is compensated prioritising reserves.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b="1" dirty="0"/>
          </a:p>
          <a:p>
            <a:endParaRPr lang="en-AU" sz="2000" b="1" dirty="0"/>
          </a:p>
        </p:txBody>
      </p:sp>
      <p:pic>
        <p:nvPicPr>
          <p:cNvPr id="3" name="Imagen 3">
            <a:extLst>
              <a:ext uri="{FF2B5EF4-FFF2-40B4-BE49-F238E27FC236}">
                <a16:creationId xmlns:a16="http://schemas.microsoft.com/office/drawing/2014/main" id="{582581DE-3020-9219-86D1-C6A246D17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6323" y="3100892"/>
            <a:ext cx="4724151" cy="1792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136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256CE8B-042E-4993-8485-09C57B9D9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ODRP: Relevance of future information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45B833-DBB6-6BB2-41F4-38FE6D51BA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586" y="2740160"/>
            <a:ext cx="5050221" cy="262478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134F4F0-3F18-2A56-6787-C61C0D23AB3B}"/>
              </a:ext>
            </a:extLst>
          </p:cNvPr>
          <p:cNvSpPr txBox="1"/>
          <p:nvPr/>
        </p:nvSpPr>
        <p:spPr>
          <a:xfrm>
            <a:off x="651641" y="1690688"/>
            <a:ext cx="103421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/>
              <a:t>Operating ODRP implies deciding how to </a:t>
            </a:r>
            <a:r>
              <a:rPr lang="en-AU" sz="2000" i="1" dirty="0"/>
              <a:t>group</a:t>
            </a:r>
            <a:r>
              <a:rPr lang="en-AU" sz="2000" dirty="0"/>
              <a:t> the users that travel together, how to </a:t>
            </a:r>
            <a:r>
              <a:rPr lang="en-AU" sz="2000" i="1" dirty="0"/>
              <a:t>assign </a:t>
            </a:r>
            <a:r>
              <a:rPr lang="en-AU" sz="2000" dirty="0"/>
              <a:t>them to vehicles, and how to </a:t>
            </a:r>
            <a:r>
              <a:rPr lang="en-AU" sz="2000" i="1"/>
              <a:t>route </a:t>
            </a:r>
            <a:r>
              <a:rPr lang="en-AU" sz="2000"/>
              <a:t>the </a:t>
            </a:r>
            <a:r>
              <a:rPr lang="en-AU" sz="2000" dirty="0"/>
              <a:t>vehicles. This is often done </a:t>
            </a:r>
            <a:r>
              <a:rPr lang="en-AU" sz="2000" dirty="0">
                <a:solidFill>
                  <a:srgbClr val="FF0000"/>
                </a:solidFill>
              </a:rPr>
              <a:t>myopically</a:t>
            </a:r>
            <a:r>
              <a:rPr lang="en-AU" sz="2000" dirty="0"/>
              <a:t>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2978B4-4BD3-D535-7E9F-34FF4BF6D1D1}"/>
              </a:ext>
            </a:extLst>
          </p:cNvPr>
          <p:cNvSpPr txBox="1"/>
          <p:nvPr/>
        </p:nvSpPr>
        <p:spPr>
          <a:xfrm>
            <a:off x="651640" y="5606815"/>
            <a:ext cx="109142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/>
              <a:t>Previous approaches: Change any of the decisions above according to the </a:t>
            </a:r>
            <a:r>
              <a:rPr lang="en-AU" sz="2000" i="1" dirty="0"/>
              <a:t>expected</a:t>
            </a:r>
            <a:r>
              <a:rPr lang="en-AU" sz="2000" dirty="0"/>
              <a:t> future demand.</a:t>
            </a:r>
          </a:p>
          <a:p>
            <a:r>
              <a:rPr lang="en-AU" sz="2000" b="1" dirty="0">
                <a:solidFill>
                  <a:schemeClr val="accent1"/>
                </a:solidFill>
              </a:rPr>
              <a:t>Can we have </a:t>
            </a:r>
            <a:r>
              <a:rPr lang="en-AU" sz="2000" b="1" i="1" dirty="0">
                <a:solidFill>
                  <a:schemeClr val="accent1"/>
                </a:solidFill>
              </a:rPr>
              <a:t>actual</a:t>
            </a:r>
            <a:r>
              <a:rPr lang="en-AU" sz="2000" b="1" dirty="0">
                <a:solidFill>
                  <a:schemeClr val="accent1"/>
                </a:solidFill>
              </a:rPr>
              <a:t> future demand?</a:t>
            </a:r>
            <a:r>
              <a:rPr lang="en-AU" sz="2000" dirty="0">
                <a:solidFill>
                  <a:schemeClr val="accent1"/>
                </a:solidFill>
              </a:rPr>
              <a:t> </a:t>
            </a:r>
            <a:r>
              <a:rPr lang="en-AU" sz="2000" dirty="0"/>
              <a:t>E.g., have some of the users requesting their trips 10 minutes in advance?</a:t>
            </a:r>
          </a:p>
        </p:txBody>
      </p:sp>
    </p:spTree>
    <p:extLst>
      <p:ext uri="{BB962C8B-B14F-4D97-AF65-F5344CB8AC3E}">
        <p14:creationId xmlns:p14="http://schemas.microsoft.com/office/powerpoint/2010/main" val="2094401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256CE8B-042E-4993-8485-09C57B9D9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Method: Overview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2DC87AD-19B5-0FA6-BB3E-6A42297A96D7}"/>
                  </a:ext>
                </a:extLst>
              </p:cNvPr>
              <p:cNvSpPr txBox="1"/>
              <p:nvPr/>
            </p:nvSpPr>
            <p:spPr>
              <a:xfrm>
                <a:off x="651641" y="1690688"/>
                <a:ext cx="10342180" cy="40934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AU" sz="2000" dirty="0"/>
                  <a:t>We have a graph G=(V,E) with times per arc, and a set of requests </a:t>
                </a:r>
                <a14:m>
                  <m:oMath xmlns:m="http://schemas.openxmlformats.org/officeDocument/2006/math"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AU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AU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AU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AU" sz="2000" dirty="0"/>
                  <a:t>. Origin and destination are nodes. In the base case (no reservations), </a:t>
                </a:r>
                <a14:m>
                  <m:oMath xmlns:m="http://schemas.openxmlformats.org/officeDocument/2006/math"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AU" sz="2000" dirty="0"/>
                  <a:t> reveals at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AU" sz="20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AU" sz="2000" b="0" dirty="0"/>
                  <a:t>otherwise it is revealed before.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AU" sz="20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AU" sz="2000" b="1" dirty="0"/>
                  <a:t>Receding horizon: </a:t>
                </a:r>
                <a:r>
                  <a:rPr lang="en-AU" sz="2000" dirty="0"/>
                  <a:t>Every 30 seconds we accumulate all the new requests, and assign them all together. We admit reassignments of users waiting to be picked up </a:t>
                </a:r>
                <a:r>
                  <a:rPr lang="en-AU" sz="2000" i="1" dirty="0"/>
                  <a:t>(crucial for reservations).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AU" sz="2000" i="1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AU" sz="2000" dirty="0"/>
                  <a:t>We consider hard time windows for waiting time and </a:t>
                </a:r>
                <a:r>
                  <a:rPr lang="en-AU" sz="2000" i="1" dirty="0"/>
                  <a:t>total delay</a:t>
                </a:r>
                <a:r>
                  <a:rPr lang="en-AU" sz="2000" dirty="0"/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AU" sz="20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AU" sz="2000" dirty="0"/>
                  <a:t>This is done by calculating all </a:t>
                </a:r>
                <a:r>
                  <a:rPr lang="en-AU" sz="2000" i="1" dirty="0"/>
                  <a:t>feasible</a:t>
                </a:r>
                <a:r>
                  <a:rPr lang="en-AU" sz="2000" dirty="0"/>
                  <a:t> trips </a:t>
                </a:r>
                <a14:m>
                  <m:oMath xmlns:m="http://schemas.openxmlformats.org/officeDocument/2006/math">
                    <m:r>
                      <a:rPr lang="es-ES" sz="20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AU" sz="2000" dirty="0"/>
                  <a:t>, where </a:t>
                </a:r>
                <a14:m>
                  <m:oMath xmlns:m="http://schemas.openxmlformats.org/officeDocument/2006/math"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s-E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AU" sz="2000" dirty="0"/>
                  <a:t>is a set of requests and </a:t>
                </a:r>
                <a14:m>
                  <m:oMath xmlns:m="http://schemas.openxmlformats.org/officeDocument/2006/math">
                    <m:r>
                      <a:rPr lang="es-ES" sz="2000" i="1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AU" sz="2000" dirty="0"/>
                  <a:t> a vehicle. The new route is the one minimising total delay.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AU" sz="20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AU" sz="2000" dirty="0"/>
                  <a:t>An ILP selects which trips will be executed, minimising total delay and a </a:t>
                </a:r>
                <a:r>
                  <a:rPr lang="en-AU" sz="2000" i="1" dirty="0"/>
                  <a:t>rejection penalty.</a:t>
                </a:r>
                <a:endParaRPr lang="en-AU" sz="20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2DC87AD-19B5-0FA6-BB3E-6A42297A96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41" y="1690688"/>
                <a:ext cx="10342180" cy="4093428"/>
              </a:xfrm>
              <a:prstGeom prst="rect">
                <a:avLst/>
              </a:prstGeom>
              <a:blipFill>
                <a:blip r:embed="rId2"/>
                <a:stretch>
                  <a:fillRect l="-491" t="-617" b="-15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8328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256CE8B-042E-4993-8485-09C57B9D9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The ILP</a:t>
            </a:r>
            <a:br>
              <a:rPr lang="en-AU" dirty="0"/>
            </a:br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158FF2-BEC5-B1B6-6EF4-447B5E22DA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5100" y="2221187"/>
            <a:ext cx="4241800" cy="2184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0EEAAFA-C8B0-F6C3-8660-1EEC18C8F853}"/>
                  </a:ext>
                </a:extLst>
              </p:cNvPr>
              <p:cNvSpPr txBox="1"/>
              <p:nvPr/>
            </p:nvSpPr>
            <p:spPr>
              <a:xfrm>
                <a:off x="293473" y="5144700"/>
                <a:ext cx="9196516" cy="14895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s-E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1800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s-ES" sz="18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s-ES" sz="1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s-ES" sz="18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s-ES" sz="1800" b="0" i="1" smtClean="0">
                        <a:latin typeface="Cambria Math" panose="02040503050406030204" pitchFamily="18" charset="0"/>
                      </a:rPr>
                      <m:t>=1⇔</m:t>
                    </m:r>
                    <m:r>
                      <a:rPr lang="es-ES" sz="18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AU" sz="1800" dirty="0"/>
                  <a:t> is serving trip </a:t>
                </a:r>
                <a:r>
                  <a:rPr lang="en-AU" sz="1800" i="1" dirty="0"/>
                  <a:t>T</a:t>
                </a:r>
                <a:endParaRPr lang="en-AU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s-E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𝒳</m:t>
                        </m:r>
                      </m:e>
                      <m:sub>
                        <m:r>
                          <a:rPr lang="es-E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s-E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=1⇔</m:t>
                    </m:r>
                  </m:oMath>
                </a14:m>
                <a:r>
                  <a:rPr lang="en-AU" sz="1800" dirty="0"/>
                  <a:t> Request </a:t>
                </a:r>
                <a:r>
                  <a:rPr lang="en-AU" sz="1800" i="1" dirty="0"/>
                  <a:t>r</a:t>
                </a:r>
                <a:r>
                  <a:rPr lang="en-AU" sz="1800" dirty="0"/>
                  <a:t> is rejected</a:t>
                </a:r>
              </a:p>
              <a:p>
                <a:endParaRPr lang="en-AU" dirty="0"/>
              </a:p>
              <a:p>
                <a:endParaRPr lang="en-AU" sz="1800" dirty="0"/>
              </a:p>
              <a:p>
                <a:r>
                  <a:rPr lang="en-AU" dirty="0">
                    <a:solidFill>
                      <a:schemeClr val="accent1"/>
                    </a:solidFill>
                  </a:rPr>
                  <a:t>Vehicles follow their new itinerary for 30 seconds and the process is repeated.</a:t>
                </a:r>
                <a:r>
                  <a:rPr lang="en-AU" sz="1800" dirty="0">
                    <a:solidFill>
                      <a:schemeClr val="accent1"/>
                    </a:solidFill>
                  </a:rPr>
                  <a:t> 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0EEAAFA-C8B0-F6C3-8660-1EEC18C8F8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473" y="5144700"/>
                <a:ext cx="9196516" cy="1489510"/>
              </a:xfrm>
              <a:prstGeom prst="rect">
                <a:avLst/>
              </a:prstGeom>
              <a:blipFill>
                <a:blip r:embed="rId3"/>
                <a:stretch>
                  <a:fillRect l="-552" t="-2542" b="-50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01424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256CE8B-042E-4993-8485-09C57B9D9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Method: Including reserves</a:t>
            </a:r>
            <a:endParaRPr lang="en-A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876E88-B7C1-3E54-EECE-F266F195E721}"/>
              </a:ext>
            </a:extLst>
          </p:cNvPr>
          <p:cNvSpPr txBox="1"/>
          <p:nvPr/>
        </p:nvSpPr>
        <p:spPr>
          <a:xfrm>
            <a:off x="651641" y="1690688"/>
            <a:ext cx="1034218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/>
              <a:t>In principle, including reserves is easy. They are just revealed </a:t>
            </a:r>
            <a:r>
              <a:rPr lang="en-AU" sz="2000" i="1" dirty="0"/>
              <a:t>x </a:t>
            </a:r>
            <a:r>
              <a:rPr lang="en-AU" sz="2000" dirty="0"/>
              <a:t>minutes before the desired trip, and stay in the queue till picked up.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/>
              <a:t>Two relevant facts to consider: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  <a:p>
            <a:r>
              <a:rPr lang="en-AU" sz="2000" b="1" dirty="0"/>
              <a:t>1) Extra complexity:  </a:t>
            </a:r>
            <a:r>
              <a:rPr lang="en-AU" sz="2000" dirty="0"/>
              <a:t>Reserves are easy to combine, stay in the </a:t>
            </a:r>
          </a:p>
          <a:p>
            <a:r>
              <a:rPr lang="en-AU" sz="2000" dirty="0"/>
              <a:t>queue for a long time, and create long routes to evaluate.</a:t>
            </a:r>
          </a:p>
          <a:p>
            <a:endParaRPr lang="en-AU" sz="2000" b="1" dirty="0"/>
          </a:p>
          <a:p>
            <a:endParaRPr lang="en-AU" sz="2000" b="1" dirty="0"/>
          </a:p>
          <a:p>
            <a:r>
              <a:rPr lang="en-AU" sz="2000" b="1" dirty="0"/>
              <a:t>2) Benefits: </a:t>
            </a:r>
            <a:r>
              <a:rPr lang="en-AU" sz="2000" dirty="0"/>
              <a:t>We want to consider benefits for the ones that reserve.</a:t>
            </a:r>
          </a:p>
          <a:p>
            <a:r>
              <a:rPr lang="en-AU" sz="2000" dirty="0"/>
              <a:t>We try 2 methods:</a:t>
            </a:r>
          </a:p>
          <a:p>
            <a:r>
              <a:rPr lang="en-AU" sz="2000" dirty="0"/>
              <a:t>	</a:t>
            </a:r>
            <a:r>
              <a:rPr lang="en-AU" sz="2000" dirty="0" err="1"/>
              <a:t>i</a:t>
            </a:r>
            <a:r>
              <a:rPr lang="en-AU" sz="2000" dirty="0"/>
              <a:t>) Increase the rejection penalty.</a:t>
            </a:r>
          </a:p>
          <a:p>
            <a:r>
              <a:rPr lang="en-AU" sz="2000" dirty="0"/>
              <a:t>	ii) </a:t>
            </a:r>
            <a:r>
              <a:rPr lang="en-AU" sz="2000" i="1" dirty="0"/>
              <a:t>Pledged</a:t>
            </a:r>
            <a:r>
              <a:rPr lang="en-AU" sz="2000" dirty="0"/>
              <a:t> </a:t>
            </a:r>
            <a:r>
              <a:rPr lang="en-AU" sz="2000" i="1" dirty="0"/>
              <a:t>service</a:t>
            </a:r>
            <a:r>
              <a:rPr lang="en-AU" sz="2000" dirty="0"/>
              <a:t> constraint: If a reservation is originally</a:t>
            </a:r>
          </a:p>
          <a:p>
            <a:r>
              <a:rPr lang="en-AU" sz="2000" dirty="0"/>
              <a:t>	accepted, it stays as such.</a:t>
            </a:r>
          </a:p>
          <a:p>
            <a:endParaRPr lang="en-AU" sz="2000" dirty="0"/>
          </a:p>
          <a:p>
            <a:r>
              <a:rPr lang="en-AU" sz="2000" dirty="0"/>
              <a:t>Trade-off: </a:t>
            </a:r>
            <a:r>
              <a:rPr lang="en-AU" sz="2000" b="1" dirty="0">
                <a:solidFill>
                  <a:srgbClr val="00B050"/>
                </a:solidFill>
              </a:rPr>
              <a:t>More info </a:t>
            </a:r>
            <a:r>
              <a:rPr lang="en-AU" sz="2000" dirty="0"/>
              <a:t>but </a:t>
            </a:r>
            <a:r>
              <a:rPr lang="en-AU" sz="2000" b="1" dirty="0">
                <a:solidFill>
                  <a:srgbClr val="FF0000"/>
                </a:solidFill>
              </a:rPr>
              <a:t>More constraints</a:t>
            </a:r>
            <a:endParaRPr lang="en-AU" sz="2000" b="1" dirty="0">
              <a:solidFill>
                <a:srgbClr val="00B050"/>
              </a:solidFill>
            </a:endParaRPr>
          </a:p>
        </p:txBody>
      </p:sp>
      <p:pic>
        <p:nvPicPr>
          <p:cNvPr id="5" name="Picture 4" descr="A group of people in rows&#10;&#10;Description automatically generated">
            <a:extLst>
              <a:ext uri="{FF2B5EF4-FFF2-40B4-BE49-F238E27FC236}">
                <a16:creationId xmlns:a16="http://schemas.microsoft.com/office/drawing/2014/main" id="{AAB2FE32-F572-26EC-365C-E01A2F2B9A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885" y="2576254"/>
            <a:ext cx="3335473" cy="3201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598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256CE8B-042E-4993-8485-09C57B9D9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714" y="632054"/>
            <a:ext cx="10515600" cy="1120417"/>
          </a:xfrm>
        </p:spPr>
        <p:txBody>
          <a:bodyPr/>
          <a:lstStyle/>
          <a:p>
            <a:r>
              <a:rPr lang="en-AU" dirty="0"/>
              <a:t>Results: The New York scenario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08417C-4D68-FF9C-FB0E-9EAAFFBA91BB}"/>
              </a:ext>
            </a:extLst>
          </p:cNvPr>
          <p:cNvSpPr txBox="1"/>
          <p:nvPr/>
        </p:nvSpPr>
        <p:spPr>
          <a:xfrm>
            <a:off x="651641" y="1690688"/>
            <a:ext cx="103421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/>
              <a:t>We use the real-life dataset from Manhattan, New York. </a:t>
            </a:r>
            <a:r>
              <a:rPr lang="en-AU" sz="2000" dirty="0" err="1"/>
              <a:t>Approx</a:t>
            </a:r>
            <a:r>
              <a:rPr lang="en-AU" sz="2000" dirty="0"/>
              <a:t> 4k nodes, 10k edges, 10k requests during one hour of simulations (12-1 pm). 30 minutes of warm-up.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/>
              <a:t>1000 vehicles of capacity four.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/>
              <a:t>Many scenarios considering </a:t>
            </a:r>
            <a:r>
              <a:rPr lang="en-AU" sz="2000" dirty="0" err="1"/>
              <a:t>i</a:t>
            </a:r>
            <a:r>
              <a:rPr lang="en-AU" sz="2000" dirty="0"/>
              <a:t>) Different percentage of users reserving, and ii) How long in advance they reserve.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/>
              <a:t>We consider random and </a:t>
            </a:r>
            <a:r>
              <a:rPr lang="en-AU" sz="2000" i="1" dirty="0"/>
              <a:t>adversarial </a:t>
            </a:r>
            <a:r>
              <a:rPr lang="en-AU" sz="2000" dirty="0"/>
              <a:t>reservations. The latter are the rejections in a scenario with no reservations.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</p:txBody>
      </p:sp>
    </p:spTree>
    <p:extLst>
      <p:ext uri="{BB962C8B-B14F-4D97-AF65-F5344CB8AC3E}">
        <p14:creationId xmlns:p14="http://schemas.microsoft.com/office/powerpoint/2010/main" val="4138823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256CE8B-042E-4993-8485-09C57B9D9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Results: Heatmaps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E3E56E0-C554-D61B-5260-3162E65BB9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955" y="1677629"/>
            <a:ext cx="4749800" cy="461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188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256CE8B-042E-4993-8485-09C57B9D9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Results: Quantifying the trade-off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027051-6E21-810C-4300-477F62C783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39" b="8668"/>
          <a:stretch/>
        </p:blipFill>
        <p:spPr>
          <a:xfrm>
            <a:off x="652849" y="1853513"/>
            <a:ext cx="7772400" cy="35340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C74576-4A5C-8BD3-0EAE-F4989E417C2B}"/>
              </a:ext>
            </a:extLst>
          </p:cNvPr>
          <p:cNvSpPr txBox="1"/>
          <p:nvPr/>
        </p:nvSpPr>
        <p:spPr>
          <a:xfrm>
            <a:off x="8425249" y="1690688"/>
            <a:ext cx="3667897" cy="50167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/>
              <a:t>The three solid curves increase: reservations improve the service rate.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/>
              <a:t>Benefits soften the improvement (orange and blue curves are below the green). The </a:t>
            </a:r>
            <a:r>
              <a:rPr lang="en-AU" sz="2000" b="1" dirty="0"/>
              <a:t>overall effect is always positive</a:t>
            </a:r>
            <a:r>
              <a:rPr lang="en-AU" sz="20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/>
              <a:t>The benefits make a relevant difference for reservations.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/>
              <a:t>Pledged service constraint is better than increased rejection penalty.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B3BFA6-F049-8F52-206C-16220DCD4A01}"/>
              </a:ext>
            </a:extLst>
          </p:cNvPr>
          <p:cNvSpPr txBox="1"/>
          <p:nvPr/>
        </p:nvSpPr>
        <p:spPr>
          <a:xfrm>
            <a:off x="2691714" y="5365705"/>
            <a:ext cx="6098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800" b="1" dirty="0"/>
              <a:t>Reservations made 5 minutes in advance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93646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256CE8B-042E-4993-8485-09C57B9D9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Results: Heuristics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E913A8-CF62-13B0-4056-003E055D1488}"/>
              </a:ext>
            </a:extLst>
          </p:cNvPr>
          <p:cNvSpPr txBox="1"/>
          <p:nvPr/>
        </p:nvSpPr>
        <p:spPr>
          <a:xfrm>
            <a:off x="651641" y="1690688"/>
            <a:ext cx="1034218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/>
              <a:t>We consider two heuristics: Not assigning more than 3 users per vehicle per iteration, and considering just the best 20 vehicles per user.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b="1" dirty="0"/>
              <a:t>Both reduce (exponentially) the number of feasible groups.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/>
              <a:t>With the heuristics, we don’t lose much and can handle up to 100% of reservations (5 minutes in advance).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11B5DE-3A11-ED31-F677-5FF6E20036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641" y="2811105"/>
            <a:ext cx="11090550" cy="259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837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256CE8B-042E-4993-8485-09C57B9D9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Results: How long in advance?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22B204-D171-9ACC-1479-9E65AC041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8362" y="1838969"/>
            <a:ext cx="4940951" cy="46185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B966C6-8B41-72F4-016F-22CFE4B82209}"/>
              </a:ext>
            </a:extLst>
          </p:cNvPr>
          <p:cNvSpPr txBox="1"/>
          <p:nvPr/>
        </p:nvSpPr>
        <p:spPr>
          <a:xfrm>
            <a:off x="651641" y="1690688"/>
            <a:ext cx="624342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/>
              <a:t>If there are too many reserves and too much in advance, they can be harmful. E.g.  20 minutes with more than 20% reserves.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/>
              <a:t>This could be faced tightening the heuristics, but up to a point.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/>
              <a:t>Reserves help even if they are adversarial and have benefits.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  <a:p>
            <a:r>
              <a:rPr lang="en-AU" sz="2000" dirty="0">
                <a:solidFill>
                  <a:schemeClr val="accent1"/>
                </a:solidFill>
              </a:rPr>
              <a:t>Sensitivity analysis using morning peak requests shows that our results are robust.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08650830-F337-1D9D-EF66-1303A9F6AA50}"/>
                  </a:ext>
                </a:extLst>
              </p14:cNvPr>
              <p14:cNvContentPartPr/>
              <p14:nvPr/>
            </p14:nvContentPartPr>
            <p14:xfrm>
              <a:off x="11113968" y="3429000"/>
              <a:ext cx="722520" cy="3016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08650830-F337-1D9D-EF66-1303A9F6AA5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104968" y="3420360"/>
                <a:ext cx="740160" cy="31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1F36A11A-69DC-80A5-E2F7-182702072276}"/>
                  </a:ext>
                </a:extLst>
              </p14:cNvPr>
              <p14:cNvContentPartPr/>
              <p14:nvPr/>
            </p14:nvContentPartPr>
            <p14:xfrm flipV="1">
              <a:off x="9662984" y="5771763"/>
              <a:ext cx="1987900" cy="67978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1F36A11A-69DC-80A5-E2F7-18270207227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 flipV="1">
                <a:off x="9609296" y="5659711"/>
                <a:ext cx="2095636" cy="29170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98638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256CE8B-042E-4993-8485-09C57B9D9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Summary and conclusions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978D7E-AD4E-0095-CCFA-9BE56B47348B}"/>
              </a:ext>
            </a:extLst>
          </p:cNvPr>
          <p:cNvSpPr txBox="1"/>
          <p:nvPr/>
        </p:nvSpPr>
        <p:spPr>
          <a:xfrm>
            <a:off x="651640" y="1690688"/>
            <a:ext cx="1123555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/>
              <a:t>We study the inclusion of short-time reserves in on-demand </a:t>
            </a:r>
            <a:r>
              <a:rPr lang="en-AU" sz="2000" dirty="0" err="1"/>
              <a:t>ridepooling</a:t>
            </a:r>
            <a:r>
              <a:rPr lang="en-AU" sz="2000" dirty="0"/>
              <a:t>. We identify a trade-off: More information to make better decisions, but need to offer benefits to users reserving.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/>
              <a:t>We propose a method to include them. Two heuristics to deal with the increased complexity.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/>
              <a:t>Results in Manhattan reveal that reservations improve the service rate even if they are adversarial and receive an immediate binding response.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b="1" dirty="0"/>
              <a:t>Relevant managerial implications to improve the efficiency: Enable short-term reserves!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/>
              <a:t>Further research: Improved heuristics to deal with many reserves, mixing with long-term reserves. Can we use this information to give more accurate predictions to waiting users?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</p:txBody>
      </p:sp>
    </p:spTree>
    <p:extLst>
      <p:ext uri="{BB962C8B-B14F-4D97-AF65-F5344CB8AC3E}">
        <p14:creationId xmlns:p14="http://schemas.microsoft.com/office/powerpoint/2010/main" val="4216556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11194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TRF2023">
      <a:dk1>
        <a:sysClr val="windowText" lastClr="000000"/>
      </a:dk1>
      <a:lt1>
        <a:sysClr val="window" lastClr="FFFFFF"/>
      </a:lt1>
      <a:dk2>
        <a:srgbClr val="404040"/>
      </a:dk2>
      <a:lt2>
        <a:srgbClr val="E7E6E6"/>
      </a:lt2>
      <a:accent1>
        <a:srgbClr val="0F4B86"/>
      </a:accent1>
      <a:accent2>
        <a:srgbClr val="FFCB06"/>
      </a:accent2>
      <a:accent3>
        <a:srgbClr val="D0DDEB"/>
      </a:accent3>
      <a:accent4>
        <a:srgbClr val="60A0E0"/>
      </a:accent4>
      <a:accent5>
        <a:srgbClr val="404040"/>
      </a:accent5>
      <a:accent6>
        <a:srgbClr val="000000"/>
      </a:accent6>
      <a:hlink>
        <a:srgbClr val="0F4B86"/>
      </a:hlink>
      <a:folHlink>
        <a:srgbClr val="0F4B8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RF2023Template" id="{D3C74CDB-1F29-4621-8AF7-84769E7129FF}" vid="{74DA5368-447D-461F-B2E6-3D76520FC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17496</TotalTime>
  <Words>897</Words>
  <Application>Microsoft Macintosh PowerPoint</Application>
  <PresentationFormat>Widescreen</PresentationFormat>
  <Paragraphs>108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Office Theme</vt:lpstr>
      <vt:lpstr>Quantifying the benefits of short-term reservations in on-demand ridepooling</vt:lpstr>
      <vt:lpstr>Motivation</vt:lpstr>
      <vt:lpstr>ODRP: Relevance of future information</vt:lpstr>
      <vt:lpstr>Method: Overview</vt:lpstr>
      <vt:lpstr>The ILP </vt:lpstr>
      <vt:lpstr>Method: Including reserves</vt:lpstr>
      <vt:lpstr>Results: The New York scenario</vt:lpstr>
      <vt:lpstr>Results: Heatmaps</vt:lpstr>
      <vt:lpstr>Results: Quantifying the trade-off</vt:lpstr>
      <vt:lpstr>Results: Heuristics</vt:lpstr>
      <vt:lpstr>Results: How long in advance?</vt:lpstr>
      <vt:lpstr>Summary and conclusions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Quantifying the benefits of short-term reservations in on-demand ridepooling</dc:title>
  <dc:creator>Andres Fielbaum Schnitzler</dc:creator>
  <cp:lastModifiedBy>Andres Fielbaum Schnitzler</cp:lastModifiedBy>
  <cp:revision>31</cp:revision>
  <dcterms:created xsi:type="dcterms:W3CDTF">2023-10-13T06:03:56Z</dcterms:created>
  <dcterms:modified xsi:type="dcterms:W3CDTF">2023-11-29T08:41:28Z</dcterms:modified>
</cp:coreProperties>
</file>